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69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739" r:id="rId4"/>
    <p:sldId id="597" r:id="rId5"/>
    <p:sldId id="598" r:id="rId6"/>
    <p:sldId id="599" r:id="rId7"/>
    <p:sldId id="600" r:id="rId8"/>
    <p:sldId id="601" r:id="rId9"/>
    <p:sldId id="679" r:id="rId10"/>
    <p:sldId id="680" r:id="rId11"/>
    <p:sldId id="502" r:id="rId12"/>
    <p:sldId id="620" r:id="rId13"/>
    <p:sldId id="621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639" r:id="rId32"/>
    <p:sldId id="640" r:id="rId33"/>
    <p:sldId id="641" r:id="rId34"/>
    <p:sldId id="642" r:id="rId35"/>
    <p:sldId id="643" r:id="rId36"/>
    <p:sldId id="644" r:id="rId37"/>
    <p:sldId id="645" r:id="rId38"/>
    <p:sldId id="646" r:id="rId39"/>
    <p:sldId id="647" r:id="rId40"/>
    <p:sldId id="648" r:id="rId41"/>
    <p:sldId id="649" r:id="rId42"/>
    <p:sldId id="650" r:id="rId43"/>
    <p:sldId id="651" r:id="rId44"/>
    <p:sldId id="652" r:id="rId45"/>
    <p:sldId id="653" r:id="rId46"/>
    <p:sldId id="654" r:id="rId47"/>
    <p:sldId id="655" r:id="rId48"/>
    <p:sldId id="656" r:id="rId49"/>
    <p:sldId id="657" r:id="rId50"/>
    <p:sldId id="658" r:id="rId51"/>
    <p:sldId id="659" r:id="rId52"/>
    <p:sldId id="660" r:id="rId53"/>
    <p:sldId id="681" r:id="rId54"/>
    <p:sldId id="662" r:id="rId55"/>
    <p:sldId id="663" r:id="rId56"/>
    <p:sldId id="664" r:id="rId57"/>
    <p:sldId id="682" r:id="rId58"/>
    <p:sldId id="666" r:id="rId59"/>
    <p:sldId id="683" r:id="rId60"/>
    <p:sldId id="684" r:id="rId61"/>
    <p:sldId id="685" r:id="rId62"/>
    <p:sldId id="670" r:id="rId63"/>
    <p:sldId id="671" r:id="rId64"/>
    <p:sldId id="672" r:id="rId65"/>
    <p:sldId id="673" r:id="rId66"/>
    <p:sldId id="674" r:id="rId67"/>
    <p:sldId id="675" r:id="rId68"/>
    <p:sldId id="676" r:id="rId69"/>
    <p:sldId id="677" r:id="rId70"/>
    <p:sldId id="678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311" r:id="rId87"/>
    <p:sldId id="313" r:id="rId88"/>
    <p:sldId id="314" r:id="rId89"/>
    <p:sldId id="315" r:id="rId90"/>
    <p:sldId id="316" r:id="rId91"/>
    <p:sldId id="701" r:id="rId92"/>
    <p:sldId id="702" r:id="rId93"/>
    <p:sldId id="703" r:id="rId94"/>
    <p:sldId id="704" r:id="rId95"/>
    <p:sldId id="705" r:id="rId96"/>
    <p:sldId id="706" r:id="rId97"/>
    <p:sldId id="707" r:id="rId98"/>
    <p:sldId id="708" r:id="rId99"/>
    <p:sldId id="709" r:id="rId100"/>
    <p:sldId id="710" r:id="rId101"/>
    <p:sldId id="711" r:id="rId102"/>
    <p:sldId id="738" r:id="rId103"/>
    <p:sldId id="714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1260" autoAdjust="0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9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5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A3FEE3-373D-4B55-A46E-BA8E5367C4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B60B67-583E-472C-9CC1-0D993653B5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F1AF97-939F-4F31-9008-F33B85EDB72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/>
          </a:p>
        </p:txBody>
      </p:sp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01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79329228-5084-41E3-8213-FD83D9714F10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87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81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731A5-2591-48D8-A7DD-6C58E76F67F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/>
          </a:p>
        </p:txBody>
      </p:sp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22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4EE8EA19-ECDB-4EF7-A2B9-175426D772A9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88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707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836401-FCAC-4E5C-9279-2AA1385BCD2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/>
          </a:p>
        </p:txBody>
      </p:sp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Showing five items, Item 3 is the one we need to know for User 1. Distances to Item 3 indicate similarity. Numbers in yellow boxes give ratings for User 1 for other items.</a:t>
            </a:r>
          </a:p>
          <a:p>
            <a:pPr>
              <a:spcBef>
                <a:spcPct val="0"/>
              </a:spcBef>
            </a:pPr>
            <a:r>
              <a:rPr lang="en-GB"/>
              <a:t>Blue area shows nearest neighbours, items that are most similar to Item 3 based on past ratings by other users. </a:t>
            </a:r>
            <a:endParaRPr lang="en-US"/>
          </a:p>
        </p:txBody>
      </p:sp>
      <p:sp>
        <p:nvSpPr>
          <p:cNvPr id="829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995A7863-646F-41FF-A1AD-D9B299D70024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89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28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51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97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97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98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98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5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99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99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100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100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8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1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6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5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2.emf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#21 – 11/9/2021</a:t>
            </a:r>
          </a:p>
          <a:p>
            <a:r>
              <a:rPr lang="en-US" sz="1600" b="1" dirty="0"/>
              <a:t>Lecture </a:t>
            </a:r>
            <a:r>
              <a:rPr lang="en-US" sz="1600" b="1"/>
              <a:t>#22 – </a:t>
            </a:r>
            <a:r>
              <a:rPr lang="en-US" sz="1600" b="1" dirty="0"/>
              <a:t>11/11/2021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54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5298834"/>
            <a:ext cx="9144000" cy="15591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87923" y="5298834"/>
            <a:ext cx="92319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Filling in the gaps: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Nonlinear regression &amp;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2341" y="6598083"/>
            <a:ext cx="222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</a:rPr>
              <a:t>Thanks: Zico </a:t>
            </a:r>
            <a:r>
              <a:rPr lang="en-US" sz="1400" i="1" dirty="0" err="1">
                <a:solidFill>
                  <a:schemeClr val="bg1"/>
                </a:solidFill>
              </a:rPr>
              <a:t>Kolter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5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1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8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79928-EA66-3F46-A621-805FC4AB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0178" name="Picture 2" descr="People share their love for trees and forests on International Day of  Forests - Positive News - Positive News">
            <a:extLst>
              <a:ext uri="{FF2B5EF4-FFF2-40B4-BE49-F238E27FC236}">
                <a16:creationId xmlns:a16="http://schemas.microsoft.com/office/drawing/2014/main" id="{9F28EDA6-DC15-4845-BB98-C5A062EF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7093" y="-18415"/>
            <a:ext cx="10330764" cy="6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9966B-79E5-524D-9BCF-08DD2F95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495" y="5081179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Quick Recap from last class …</a:t>
            </a:r>
          </a:p>
        </p:txBody>
      </p:sp>
    </p:spTree>
    <p:extLst>
      <p:ext uri="{BB962C8B-B14F-4D97-AF65-F5344CB8AC3E}">
        <p14:creationId xmlns:p14="http://schemas.microsoft.com/office/powerpoint/2010/main" val="358771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4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61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3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7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5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1828" y="5950858"/>
            <a:ext cx="7402285" cy="6879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combinations_with_replacement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p,r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r-length tuples, in sorted order,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232780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6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36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7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9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6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6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88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66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76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88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410199"/>
            <a:ext cx="9144000" cy="1447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93"/>
            <a:ext cx="91440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972" y="5215247"/>
            <a:ext cx="663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7" name="Rectangle 6"/>
          <p:cNvSpPr/>
          <p:nvPr/>
        </p:nvSpPr>
        <p:spPr>
          <a:xfrm rot="20683722">
            <a:off x="1986173" y="3161424"/>
            <a:ext cx="654308" cy="1342569"/>
          </a:xfrm>
          <a:prstGeom prst="rect">
            <a:avLst/>
          </a:prstGeom>
          <a:solidFill>
            <a:srgbClr val="6BC6AE"/>
          </a:solidFill>
          <a:ln>
            <a:noFill/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98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Original training 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  <a:sym typeface="Wingdings"/>
              </a:rPr>
              <a:t> (Z):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 Bootstrap samples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j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j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Class estimate or predicted value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0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0114" cy="1371600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r>
              <a:rPr lang="en-US" dirty="0"/>
              <a:t>Model parameters:</a:t>
            </a:r>
          </a:p>
          <a:p>
            <a:br>
              <a:rPr lang="en-US" dirty="0"/>
            </a:br>
            <a:r>
              <a:rPr lang="en-US" dirty="0"/>
              <a:t>Hypothesis function:                                 ??????????????</a:t>
            </a:r>
          </a:p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approximate input given input, or</a:t>
            </a:r>
          </a:p>
          <a:p>
            <a:br>
              <a:rPr lang="en-US" dirty="0"/>
            </a:br>
            <a:r>
              <a:rPr lang="en-US" dirty="0"/>
              <a:t>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2" y="1642836"/>
            <a:ext cx="3467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60" y="2137818"/>
            <a:ext cx="11049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92" y="2918549"/>
            <a:ext cx="20447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3304627"/>
            <a:ext cx="22987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94" y="4091780"/>
            <a:ext cx="26670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20" y="4908760"/>
            <a:ext cx="3507037" cy="61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764" y="5006087"/>
            <a:ext cx="3220358" cy="42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057" y="5673374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9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4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04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optimization problem </a:t>
            </a:r>
            <a:r>
              <a:rPr lang="en-US" dirty="0">
                <a:sym typeface="Wingdings"/>
              </a:rPr>
              <a:t> locally good solutions</a:t>
            </a:r>
          </a:p>
          <a:p>
            <a:r>
              <a:rPr lang="en-US" dirty="0">
                <a:sym typeface="Wingdings"/>
              </a:rPr>
              <a:t>Given: dataset x</a:t>
            </a:r>
            <a:r>
              <a:rPr lang="en-US" baseline="30000" dirty="0">
                <a:sym typeface="Wingdings"/>
              </a:rPr>
              <a:t>(</a:t>
            </a:r>
            <a:r>
              <a:rPr lang="en-US" baseline="30000" dirty="0" err="1">
                <a:sym typeface="Wingdings"/>
              </a:rPr>
              <a:t>i</a:t>
            </a:r>
            <a:r>
              <a:rPr lang="en-US" baseline="30000" dirty="0">
                <a:sym typeface="Wingdings"/>
              </a:rPr>
              <a:t>)</a:t>
            </a:r>
            <a:r>
              <a:rPr lang="en-US" dirty="0">
                <a:sym typeface="Wingdings"/>
              </a:rPr>
              <a:t>, number of clusters k</a:t>
            </a:r>
          </a:p>
          <a:p>
            <a:r>
              <a:rPr lang="en-US" dirty="0">
                <a:sym typeface="Wingdings"/>
              </a:rPr>
              <a:t>Initialize k cluster centers: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Repeat until convergence or bored: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Compute cluster assignments: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Re-compute the new cluster means: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6" y="3010807"/>
            <a:ext cx="5613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36" y="4440464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36" y="5859463"/>
            <a:ext cx="6489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55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88" y="1752600"/>
            <a:ext cx="637502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5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05" y="1752600"/>
            <a:ext cx="6406046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1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73" y="1752600"/>
            <a:ext cx="634325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04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4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32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9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4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0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3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1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370432"/>
            <a:ext cx="7656286" cy="1371600"/>
          </a:xfrm>
        </p:spPr>
        <p:txBody>
          <a:bodyPr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3" y="2299718"/>
            <a:ext cx="2225538" cy="41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0" y="4167780"/>
            <a:ext cx="1679122" cy="22388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07543" y="4876801"/>
            <a:ext cx="1378857" cy="653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173500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</a:t>
            </a:r>
            <a:r>
              <a:rPr lang="mr-IN" dirty="0"/>
              <a:t>’</a:t>
            </a:r>
            <a:r>
              <a:rPr lang="en-US" dirty="0" err="1"/>
              <a:t>ve</a:t>
            </a:r>
            <a:r>
              <a:rPr lang="en-US" dirty="0"/>
              <a:t> measured lots of features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Overfitting, interpretability issues, visualization, computation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endParaRPr lang="en-US" b="0" dirty="0"/>
          </a:p>
          <a:p>
            <a:r>
              <a:rPr lang="en-US" dirty="0"/>
              <a:t>Principal component analysis (PCA) does this by preserving the axis of major variation in the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9428" y="2699657"/>
            <a:ext cx="7525658" cy="10450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combine raw </a:t>
            </a:r>
            <a:r>
              <a:rPr lang="en-US" sz="2400"/>
              <a:t>features into </a:t>
            </a:r>
            <a:r>
              <a:rPr lang="en-US" sz="2400" dirty="0"/>
              <a:t>new features that yield a simpler description of the same system?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085" y="4691743"/>
            <a:ext cx="1939491" cy="194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32" y="5410198"/>
            <a:ext cx="1772557" cy="322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67200" y="5410199"/>
            <a:ext cx="1016000" cy="322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Images: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401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animBg="1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 data is normalized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Zero mean, unit (= 1) variance</a:t>
            </a:r>
          </a:p>
          <a:p>
            <a:r>
              <a:rPr lang="en-US" dirty="0"/>
              <a:t>Hypothesis function: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multiply input by low rank matrix </a:t>
            </a:r>
            <a:r>
              <a:rPr lang="en-US" b="0" i="1" dirty="0"/>
              <a:t>W</a:t>
            </a:r>
            <a:r>
              <a:rPr lang="en-US" b="0" dirty="0"/>
              <a:t> (“compress” it), then map back into the initial space using </a:t>
            </a:r>
            <a:r>
              <a:rPr lang="en-US" b="0" i="1" dirty="0"/>
              <a:t>U</a:t>
            </a:r>
          </a:p>
          <a:p>
            <a:r>
              <a:rPr lang="en-US" dirty="0"/>
              <a:t>Loss function: squared distance (like k-means)</a:t>
            </a:r>
          </a:p>
          <a:p>
            <a:endParaRPr lang="en-US" dirty="0"/>
          </a:p>
          <a:p>
            <a:r>
              <a:rPr lang="en-US" dirty="0"/>
              <a:t>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8022"/>
            <a:ext cx="6858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673603"/>
            <a:ext cx="43434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5500007"/>
            <a:ext cx="492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Dimensionality reduction</a:t>
            </a:r>
            <a:r>
              <a:rPr lang="en-US" dirty="0"/>
              <a:t>: main use of PCA for data science applications</a:t>
            </a:r>
          </a:p>
          <a:p>
            <a:r>
              <a:rPr lang="en-US" dirty="0"/>
              <a:t>If                                 , then                      is a reduced (probably with some loss) representation of input features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2" y="2482850"/>
            <a:ext cx="2222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6" y="2413908"/>
            <a:ext cx="1485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6" y="3388178"/>
            <a:ext cx="2743200" cy="318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4142015"/>
            <a:ext cx="28448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815" y="3309621"/>
            <a:ext cx="275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2100"/>
            <a:ext cx="7620000" cy="3294063"/>
          </a:xfrm>
        </p:spPr>
        <p:txBody>
          <a:bodyPr/>
          <a:lstStyle/>
          <a:p>
            <a:r>
              <a:rPr lang="en-US" dirty="0"/>
              <a:t>PCA optimization problem is non-convex      ???????????</a:t>
            </a:r>
          </a:p>
          <a:p>
            <a:r>
              <a:rPr lang="en-US" dirty="0"/>
              <a:t>We can solve the problem exactly using the singular value decomposition (SVD):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Factorize matrix M = U </a:t>
            </a:r>
            <a:r>
              <a:rPr lang="el-GR" b="0" dirty="0"/>
              <a:t>Σ</a:t>
            </a:r>
            <a:r>
              <a:rPr lang="en-US" b="0" dirty="0"/>
              <a:t> V</a:t>
            </a:r>
            <a:r>
              <a:rPr lang="en-US" b="0" baseline="30000" dirty="0"/>
              <a:t>T</a:t>
            </a:r>
            <a:r>
              <a:rPr lang="en-US" b="0" dirty="0"/>
              <a:t>        (also used to approximate)</a:t>
            </a:r>
            <a:endParaRPr lang="el-GR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52600"/>
            <a:ext cx="49276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76" y="4557486"/>
            <a:ext cx="1981200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051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944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7837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8118" y="5094515"/>
            <a:ext cx="52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8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576" y="6320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40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23637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30000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0051" y="4557486"/>
            <a:ext cx="800556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7532449" y="3980423"/>
            <a:ext cx="800556" cy="19726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n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33944" y="4564502"/>
            <a:ext cx="800556" cy="800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r</a:t>
            </a:r>
          </a:p>
        </p:txBody>
      </p:sp>
      <p:sp>
        <p:nvSpPr>
          <p:cNvPr id="21" name="Explosion 2 20"/>
          <p:cNvSpPr/>
          <p:nvPr/>
        </p:nvSpPr>
        <p:spPr>
          <a:xfrm>
            <a:off x="5966736" y="142422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29644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Solving PCA exactly using the SVD: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Normalize input data, pick #components 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(exact) SVD of X = U </a:t>
            </a:r>
            <a:r>
              <a:rPr lang="el-GR" dirty="0"/>
              <a:t>Σ</a:t>
            </a:r>
            <a:r>
              <a:rPr lang="en-US" dirty="0"/>
              <a:t>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 = V</a:t>
            </a:r>
            <a:r>
              <a:rPr lang="en-US" baseline="-25000" dirty="0"/>
              <a:t>:,1:k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30000" dirty="0"/>
              <a:t>-1</a:t>
            </a:r>
            <a:r>
              <a:rPr lang="en-US" baseline="-25000" dirty="0"/>
              <a:t>1:k,1:k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 = V</a:t>
            </a:r>
            <a:r>
              <a:rPr lang="en-US" baseline="30000" dirty="0"/>
              <a:t>T</a:t>
            </a:r>
            <a:r>
              <a:rPr lang="en-US" baseline="-25000" dirty="0"/>
              <a:t>:,1:k</a:t>
            </a:r>
          </a:p>
          <a:p>
            <a:endParaRPr lang="en-US" dirty="0"/>
          </a:p>
          <a:p>
            <a:r>
              <a:rPr lang="en-US" dirty="0"/>
              <a:t>Loss is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30" y="3779974"/>
            <a:ext cx="2222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04" y="5014773"/>
            <a:ext cx="1302878" cy="994048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124907" y="4249874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83488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roll your own PCA easily (assuming a call to SVD via </a:t>
            </a:r>
            <a:r>
              <a:rPr lang="en-US" dirty="0" err="1"/>
              <a:t>SciPy</a:t>
            </a:r>
            <a:r>
              <a:rPr lang="en-US" dirty="0"/>
              <a:t> or similar)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or just use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058885"/>
            <a:ext cx="8048171" cy="2351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sklearn.decomposition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PCA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([[-1,-1],[-2,-1],[-3,-2],[1,1],[2,1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,[3,2]])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PCA with 2 components (i.e., two final features)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PCA(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n_components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pca.explained_variance_ratio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508168"/>
            <a:ext cx="8048171" cy="45357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urier" charset="0"/>
                <a:ea typeface="Courier" charset="0"/>
                <a:cs typeface="Courier" charset="0"/>
              </a:rPr>
              <a:t>[ 0.99244... 0.00755...]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64343" y="6068060"/>
            <a:ext cx="5312228" cy="539918"/>
            <a:chOff x="1364343" y="6068060"/>
            <a:chExt cx="5312228" cy="539918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1364343" y="6068060"/>
              <a:ext cx="566057" cy="31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01371" y="6238646"/>
              <a:ext cx="477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Looks like our </a:t>
              </a:r>
              <a:r>
                <a:rPr lang="en-US"/>
                <a:t>data basically sit on a line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77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How to use PCA &amp; Friends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9171"/>
          </a:xfrm>
        </p:spPr>
        <p:txBody>
          <a:bodyPr>
            <a:normAutofit/>
          </a:bodyPr>
          <a:lstStyle/>
          <a:p>
            <a:r>
              <a:rPr lang="en-US" dirty="0"/>
              <a:t>Unsupervised learning methods are useful for EDA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 or reduce to a few dimensions and visualize!</a:t>
            </a:r>
          </a:p>
          <a:p>
            <a:endParaRPr lang="en-US" dirty="0"/>
          </a:p>
          <a:p>
            <a:r>
              <a:rPr lang="en-US" dirty="0"/>
              <a:t>Also useful as data prep before supervised learning!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Run PCA, get W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                               </a:t>
            </a:r>
            <a:r>
              <a:rPr lang="mr-IN" b="0" dirty="0"/>
              <a:t>–</a:t>
            </a:r>
            <a:r>
              <a:rPr lang="en-US" b="0" dirty="0"/>
              <a:t> (reduce </a:t>
            </a:r>
            <a:r>
              <a:rPr lang="en-US" b="0" dirty="0" err="1"/>
              <a:t>colinearity</a:t>
            </a:r>
            <a:r>
              <a:rPr lang="en-US" b="0" dirty="0"/>
              <a:t>,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and test your favorite supervised classifier</a:t>
            </a:r>
          </a:p>
          <a:p>
            <a:r>
              <a:rPr lang="en-US" dirty="0"/>
              <a:t>Or use k-means to set up radial basis functions (RBFs):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Get k centers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RBF features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41" y="3864087"/>
            <a:ext cx="1968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6" y="5199741"/>
            <a:ext cx="1905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5628084"/>
            <a:ext cx="3835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5354321"/>
            <a:ext cx="693057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 </a:t>
            </a:r>
            <a:r>
              <a:rPr lang="en-US"/>
              <a:t>&amp; Collaborative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Recommender systems</a:t>
            </a:r>
            <a:r>
              <a:rPr lang="en-US" dirty="0"/>
              <a:t>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TFotF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dirty="0"/>
              <a:t>Quick Aside for Project #3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40" y="3358782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816" y="3875845"/>
            <a:ext cx="3771092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feel like: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Supervised learning (we know the user watched some movies, so these are like labels)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Unsupervised learning (we want to find latent structure, e.g., genres of movies)</a:t>
            </a:r>
          </a:p>
          <a:p>
            <a:r>
              <a:rPr lang="en-US" dirty="0"/>
              <a:t>They fall somewhere in between, in “Information Filtering” or Information Retrieval”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we can still just phrase the problem in terms of hypothesis classes, loss functions, and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901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Pure user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Profession/Salary</a:t>
            </a:r>
          </a:p>
          <a:p>
            <a:r>
              <a:rPr lang="en-US" dirty="0">
                <a:solidFill>
                  <a:schemeClr val="tx2"/>
                </a:solidFill>
              </a:rPr>
              <a:t>Pure 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Movie budget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Main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it a Netflix release?</a:t>
            </a:r>
          </a:p>
          <a:p>
            <a:r>
              <a:rPr lang="en-US" dirty="0">
                <a:solidFill>
                  <a:schemeClr val="tx2"/>
                </a:solidFill>
              </a:rPr>
              <a:t>User-item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items are most similar to those I’ve watched before?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users are most similar to me, and what did they watch?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71" y="2334041"/>
            <a:ext cx="3585029" cy="24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488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Collaborative filtering</a:t>
            </a:r>
            <a:r>
              <a:rPr lang="en-US" dirty="0"/>
              <a:t> (CF): recommender systems that predict based only on the expressed preferences of other users for an item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751592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4685" y="3910352"/>
            <a:ext cx="104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=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30433" y="3396343"/>
            <a:ext cx="2322285" cy="2555649"/>
            <a:chOff x="5830433" y="3396343"/>
            <a:chExt cx="2322285" cy="2555649"/>
          </a:xfrm>
        </p:grpSpPr>
        <p:sp>
          <p:nvSpPr>
            <p:cNvPr id="7" name="TextBox 6"/>
            <p:cNvSpPr txBox="1"/>
            <p:nvPr/>
          </p:nvSpPr>
          <p:spPr>
            <a:xfrm>
              <a:off x="6373357" y="4495127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Rows are users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830433" y="339634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6692" y="6024926"/>
            <a:ext cx="2555649" cy="833074"/>
            <a:chOff x="3126692" y="6024926"/>
            <a:chExt cx="2555649" cy="833074"/>
          </a:xfrm>
        </p:grpSpPr>
        <p:sp>
          <p:nvSpPr>
            <p:cNvPr id="9" name="TextBox 8"/>
            <p:cNvSpPr txBox="1"/>
            <p:nvPr/>
          </p:nvSpPr>
          <p:spPr>
            <a:xfrm>
              <a:off x="3514836" y="6488668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Cols are items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141105" y="501051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“fill in” the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matrix is </a:t>
            </a:r>
            <a:r>
              <a:rPr lang="en-US" dirty="0">
                <a:solidFill>
                  <a:schemeClr val="tx2"/>
                </a:solidFill>
              </a:rPr>
              <a:t>sparse</a:t>
            </a:r>
            <a:r>
              <a:rPr lang="en-US" dirty="0"/>
              <a:t>, but the empty cells are not (necessarily) 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180771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46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users who look like me </a:t>
            </a:r>
            <a:r>
              <a:rPr lang="mr-IN" b="0" dirty="0"/>
              <a:t>–</a:t>
            </a:r>
            <a:r>
              <a:rPr lang="en-US" b="0" dirty="0"/>
              <a:t> based on items that we’ve both rated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Predict scores for my unrated items as average of those users</a:t>
            </a:r>
          </a:p>
          <a:p>
            <a:r>
              <a:rPr lang="en-US" dirty="0"/>
              <a:t>Item-item: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similar items (based on scores from all users who have rated), predict scores for other users based off this</a:t>
            </a:r>
          </a:p>
          <a:p>
            <a:r>
              <a:rPr lang="en-US" dirty="0"/>
              <a:t>Matrix factorization: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a low-rank decomposition of </a:t>
            </a:r>
            <a:r>
              <a:rPr lang="en-US" b="0" i="1" dirty="0"/>
              <a:t>X</a:t>
            </a:r>
            <a:r>
              <a:rPr lang="en-US" b="0" dirty="0"/>
              <a:t> that agrees (exactly, approximately) at the observed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4000" dirty="0"/>
              <a:t>Approach #1: Item-based CF Ex: infer (user 1, item 3)</a:t>
            </a:r>
            <a:endParaRPr lang="en-US" sz="4000" dirty="0"/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347" name="Rectangle 70"/>
          <p:cNvSpPr>
            <a:spLocks noChangeArrowheads="1"/>
          </p:cNvSpPr>
          <p:nvPr/>
        </p:nvSpPr>
        <p:spPr bwMode="auto">
          <a:xfrm>
            <a:off x="4495800" y="2362200"/>
            <a:ext cx="990600" cy="4572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D089-EA92-C748-AA23-46C61B81FCC7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903B-3CC5-D64E-8D3F-2D5DD381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00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 dirty="0">
                <a:cs typeface="SimSun" charset="0"/>
              </a:rPr>
              <a:t>How to Calculate Similarity (</a:t>
            </a:r>
            <a:r>
              <a:rPr lang="en-GB" altLang="zh-CN" sz="4000" dirty="0" err="1">
                <a:cs typeface="SimSun" charset="0"/>
              </a:rPr>
              <a:t>ItemS</a:t>
            </a:r>
            <a:r>
              <a:rPr lang="en-GB" altLang="zh-CN" sz="4000" dirty="0">
                <a:cs typeface="SimSun" charset="0"/>
              </a:rPr>
              <a:t> 3 and 5)?</a:t>
            </a:r>
            <a:endParaRPr lang="en-US" sz="4000" dirty="0"/>
          </a:p>
        </p:txBody>
      </p:sp>
      <p:graphicFrame>
        <p:nvGraphicFramePr>
          <p:cNvPr id="10309" name="Group 69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0"/>
          <p:cNvSpPr/>
          <p:nvPr/>
        </p:nvSpPr>
        <p:spPr>
          <a:xfrm>
            <a:off x="7315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B4A7-41FD-2E4C-B967-B629699A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294D9C-FF93-C841-9353-1F21E4F6FA46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</p:spTree>
    <p:extLst>
      <p:ext uri="{BB962C8B-B14F-4D97-AF65-F5344CB8AC3E}">
        <p14:creationId xmlns:p14="http://schemas.microsoft.com/office/powerpoint/2010/main" val="2313835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GB"/>
              <a:t>Similarity between </a:t>
            </a:r>
            <a:r>
              <a:rPr lang="en-GB" altLang="zh-CN"/>
              <a:t>I</a:t>
            </a:r>
            <a:r>
              <a:rPr lang="en-GB"/>
              <a:t>tems</a:t>
            </a:r>
            <a:endParaRPr lang="en-US"/>
          </a:p>
        </p:txBody>
      </p:sp>
      <p:graphicFrame>
        <p:nvGraphicFramePr>
          <p:cNvPr id="12328" name="Group 40"/>
          <p:cNvGraphicFramePr>
            <a:graphicFrameLocks noGrp="1"/>
          </p:cNvGraphicFramePr>
          <p:nvPr>
            <p:ph idx="4294967295"/>
          </p:nvPr>
        </p:nvGraphicFramePr>
        <p:xfrm>
          <a:off x="450850" y="1600200"/>
          <a:ext cx="41148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89" name="TextBox 6"/>
          <p:cNvSpPr txBox="1">
            <a:spLocks noChangeArrowheads="1"/>
          </p:cNvSpPr>
          <p:nvPr/>
        </p:nvSpPr>
        <p:spPr bwMode="auto">
          <a:xfrm>
            <a:off x="4800600" y="1600200"/>
            <a:ext cx="3581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How should we calculate the similarity between two items (e.g., items 3 and 5)?</a:t>
            </a:r>
          </a:p>
          <a:p>
            <a:endParaRPr lang="en-US" sz="28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We’ve done this before in a different context!</a:t>
            </a:r>
          </a:p>
        </p:txBody>
      </p:sp>
      <p:sp>
        <p:nvSpPr>
          <p:cNvPr id="2" name="Rectangle 5"/>
          <p:cNvSpPr/>
          <p:nvPr/>
        </p:nvSpPr>
        <p:spPr>
          <a:xfrm>
            <a:off x="32004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91" name="Line 41"/>
          <p:cNvSpPr>
            <a:spLocks noChangeShapeType="1"/>
          </p:cNvSpPr>
          <p:nvPr/>
        </p:nvSpPr>
        <p:spPr bwMode="auto">
          <a:xfrm>
            <a:off x="14288" y="32766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2"/>
          <p:cNvSpPr>
            <a:spLocks noChangeShapeType="1"/>
          </p:cNvSpPr>
          <p:nvPr/>
        </p:nvSpPr>
        <p:spPr bwMode="auto">
          <a:xfrm>
            <a:off x="14288" y="3810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3"/>
          <p:cNvSpPr>
            <a:spLocks noChangeShapeType="1"/>
          </p:cNvSpPr>
          <p:nvPr/>
        </p:nvSpPr>
        <p:spPr bwMode="auto">
          <a:xfrm>
            <a:off x="14288" y="4572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4"/>
          <p:cNvSpPr>
            <a:spLocks noChangeShapeType="1"/>
          </p:cNvSpPr>
          <p:nvPr/>
        </p:nvSpPr>
        <p:spPr bwMode="auto">
          <a:xfrm>
            <a:off x="14288" y="5715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060BA-E216-984E-8F1C-6042DD4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4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9" grpId="0" uiExpand="1" build="p"/>
      <p:bldP spid="49191" grpId="0" animBg="1"/>
      <p:bldP spid="49192" grpId="0" animBg="1"/>
      <p:bldP spid="49193" grpId="0" animBg="1"/>
      <p:bldP spid="4919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4000"/>
              <a:t>Similarity between items</a:t>
            </a:r>
            <a:endParaRPr lang="en-US" sz="4000"/>
          </a:p>
        </p:txBody>
      </p:sp>
      <p:graphicFrame>
        <p:nvGraphicFramePr>
          <p:cNvPr id="14368" name="Group 32"/>
          <p:cNvGraphicFramePr>
            <a:graphicFrameLocks noGrp="1"/>
          </p:cNvGraphicFramePr>
          <p:nvPr>
            <p:ph idx="4294967295"/>
          </p:nvPr>
        </p:nvGraphicFramePr>
        <p:xfrm>
          <a:off x="479425" y="1600200"/>
          <a:ext cx="27432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29" name="TextBox 6"/>
          <p:cNvSpPr txBox="1">
            <a:spLocks noChangeArrowheads="1"/>
          </p:cNvSpPr>
          <p:nvPr/>
        </p:nvSpPr>
        <p:spPr bwMode="auto">
          <a:xfrm>
            <a:off x="3505200" y="1600200"/>
            <a:ext cx="53340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Only consider users (i.e., rows) who have</a:t>
            </a:r>
            <a:r>
              <a:rPr lang="en-GB" altLang="zh-CN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rated both items (i.e., non-empty)</a:t>
            </a:r>
          </a:p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One approach: For each user: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 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Calculate difference in ratings</a:t>
            </a:r>
            <a:r>
              <a:rPr lang="en-US" altLang="zh-CN" sz="2400" dirty="0"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for the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two items</a:t>
            </a:r>
            <a:endParaRPr lang="en-GB" sz="2400" dirty="0">
              <a:latin typeface="Calibri" pitchFamily="34" charset="0"/>
              <a:ea typeface="ＭＳ Ｐゴシック" pitchFamily="34" charset="-128"/>
            </a:endParaRPr>
          </a:p>
          <a:p>
            <a:pPr>
              <a:buFont typeface="Arial" charset="0"/>
              <a:buNone/>
            </a:pP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Take the average of this difference</a:t>
            </a:r>
            <a:br>
              <a:rPr lang="en-GB" sz="2400" dirty="0">
                <a:latin typeface="Calibri" pitchFamily="34" charset="0"/>
                <a:ea typeface="ＭＳ Ｐゴシック" pitchFamily="34" charset="-128"/>
              </a:rPr>
            </a:b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over</a:t>
            </a:r>
            <a:r>
              <a:rPr lang="en-GB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the users</a:t>
            </a:r>
          </a:p>
          <a:p>
            <a:pPr>
              <a:buFont typeface="Arial" charset="0"/>
              <a:buNone/>
            </a:pPr>
            <a:r>
              <a:rPr lang="en-GB" altLang="zh-CN" sz="2400" dirty="0">
                <a:latin typeface="Calibri" pitchFamily="34" charset="0"/>
              </a:rPr>
              <a:t>Another approach: cosine similarity!</a:t>
            </a: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r>
              <a:rPr lang="en-GB" altLang="zh-CN" sz="2400" dirty="0">
                <a:latin typeface="Calibri" pitchFamily="34" charset="0"/>
              </a:rPr>
              <a:t>Can also use </a:t>
            </a:r>
            <a:r>
              <a:rPr lang="en-GB" altLang="zh-CN" sz="2400" dirty="0">
                <a:solidFill>
                  <a:schemeClr val="tx2"/>
                </a:solidFill>
                <a:latin typeface="Calibri" pitchFamily="34" charset="0"/>
              </a:rPr>
              <a:t>Pearson Correlation</a:t>
            </a:r>
            <a:r>
              <a:rPr lang="en-GB" altLang="zh-CN" sz="2400" dirty="0">
                <a:latin typeface="Calibri" pitchFamily="34" charset="0"/>
              </a:rPr>
              <a:t> Coefficients (also in user-user approach) </a:t>
            </a:r>
            <a:endParaRPr lang="en-US" sz="2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18288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1" name="Rectangle 34"/>
          <p:cNvSpPr>
            <a:spLocks noChangeArrowheads="1"/>
          </p:cNvSpPr>
          <p:nvPr/>
        </p:nvSpPr>
        <p:spPr bwMode="auto">
          <a:xfrm>
            <a:off x="228600" y="28956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2" name="Rectangle 35"/>
          <p:cNvSpPr>
            <a:spLocks noChangeArrowheads="1"/>
          </p:cNvSpPr>
          <p:nvPr/>
        </p:nvSpPr>
        <p:spPr bwMode="auto">
          <a:xfrm>
            <a:off x="228600" y="3581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3" name="Rectangle 36"/>
          <p:cNvSpPr>
            <a:spLocks noChangeArrowheads="1"/>
          </p:cNvSpPr>
          <p:nvPr/>
        </p:nvSpPr>
        <p:spPr bwMode="auto">
          <a:xfrm>
            <a:off x="228600" y="41910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4" name="Rectangle 37"/>
          <p:cNvSpPr>
            <a:spLocks noChangeArrowheads="1"/>
          </p:cNvSpPr>
          <p:nvPr/>
        </p:nvSpPr>
        <p:spPr bwMode="auto">
          <a:xfrm>
            <a:off x="228600" y="5486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5" name="Rectangle 39"/>
          <p:cNvSpPr>
            <a:spLocks noChangeArrowheads="1"/>
          </p:cNvSpPr>
          <p:nvPr/>
        </p:nvSpPr>
        <p:spPr bwMode="auto">
          <a:xfrm>
            <a:off x="3581400" y="4650845"/>
            <a:ext cx="54864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zh-CN" dirty="0">
                <a:latin typeface="Calibri" pitchFamily="34" charset="0"/>
              </a:rPr>
              <a:t> sim(item 3, item 5)  = cosine( (5, 7, 7, 8), (5, 7, 8, 7) )</a:t>
            </a:r>
          </a:p>
          <a:p>
            <a:endParaRPr lang="en-GB" altLang="zh-CN" dirty="0">
              <a:latin typeface="Calibri" pitchFamily="34" charset="0"/>
            </a:endParaRPr>
          </a:p>
          <a:p>
            <a:r>
              <a:rPr lang="en-GB" altLang="zh-CN" sz="1400" dirty="0">
                <a:latin typeface="Calibri" pitchFamily="34" charset="0"/>
              </a:rPr>
              <a:t>= (5*5 + 7*7 + 7*8 + 8*7)/(sqrt(5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)* 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))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9B93A-3D15-0F4B-89E3-E32FD464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9" grpId="0" uiExpand="1" build="p" bldLvl="2"/>
      <p:bldP spid="5123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>
                <a:cs typeface="SimSun" charset="0"/>
              </a:rPr>
              <a:t>Prediction: Calculating ranking </a:t>
            </a:r>
            <a:r>
              <a:rPr lang="en-GB" altLang="zh-CN" sz="4800">
                <a:cs typeface="SimSun" charset="0"/>
              </a:rPr>
              <a:t>r(user1,item3)</a:t>
            </a:r>
            <a:endParaRPr lang="en-US" sz="4800"/>
          </a:p>
        </p:txBody>
      </p:sp>
      <p:sp>
        <p:nvSpPr>
          <p:cNvPr id="6" name="Oval 5"/>
          <p:cNvSpPr/>
          <p:nvPr/>
        </p:nvSpPr>
        <p:spPr>
          <a:xfrm>
            <a:off x="1981200" y="3276600"/>
            <a:ext cx="914400" cy="838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Item 3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4"/>
          </p:cNvCxnSpPr>
          <p:nvPr/>
        </p:nvCxnSpPr>
        <p:spPr>
          <a:xfrm rot="5400000">
            <a:off x="2362200" y="4203700"/>
            <a:ext cx="152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</p:cNvCxnSpPr>
          <p:nvPr/>
        </p:nvCxnSpPr>
        <p:spPr>
          <a:xfrm rot="5400000">
            <a:off x="1110456" y="4114007"/>
            <a:ext cx="1112837" cy="895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</p:cNvCxnSpPr>
          <p:nvPr/>
        </p:nvCxnSpPr>
        <p:spPr>
          <a:xfrm rot="10800000">
            <a:off x="1054100" y="3373438"/>
            <a:ext cx="914400" cy="322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47800" y="54864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31242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4800" y="28956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45720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6" idx="6"/>
            <a:endCxn id="59" idx="2"/>
          </p:cNvCxnSpPr>
          <p:nvPr/>
        </p:nvCxnSpPr>
        <p:spPr>
          <a:xfrm flipV="1">
            <a:off x="2895600" y="3581400"/>
            <a:ext cx="381000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905000" y="42672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457200" y="49530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609600" y="25908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276600" y="32004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2045" name="Object 125"/>
          <p:cNvGraphicFramePr>
            <a:graphicFrameLocks noChangeAspect="1"/>
          </p:cNvGraphicFramePr>
          <p:nvPr/>
        </p:nvGraphicFramePr>
        <p:xfrm>
          <a:off x="3017838" y="2286000"/>
          <a:ext cx="5624512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Equation" r:id="rId4" imgW="3111500" imgH="914400" progId="Equation.3">
                  <p:embed/>
                </p:oleObj>
              </mc:Choice>
              <mc:Fallback>
                <p:oleObj name="Equation" r:id="rId4" imgW="3111500" imgH="914400" progId="Equation.3">
                  <p:embed/>
                  <p:pic>
                    <p:nvPicPr>
                      <p:cNvPr id="82045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2286000"/>
                        <a:ext cx="5624512" cy="16525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0" name="Text Box 25"/>
          <p:cNvSpPr txBox="1">
            <a:spLocks noChangeArrowheads="1"/>
          </p:cNvSpPr>
          <p:nvPr/>
        </p:nvSpPr>
        <p:spPr bwMode="auto">
          <a:xfrm>
            <a:off x="4175125" y="4529138"/>
            <a:ext cx="44815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Where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>
                <a:latin typeface="Calibri" pitchFamily="34" charset="0"/>
              </a:rPr>
              <a:t> is a normalization factor, which is</a:t>
            </a:r>
          </a:p>
          <a:p>
            <a:r>
              <a:rPr lang="en-US">
                <a:latin typeface="Calibri" pitchFamily="34" charset="0"/>
              </a:rPr>
              <a:t>1/[the sum of all sim(item</a:t>
            </a:r>
            <a:r>
              <a:rPr lang="en-US" baseline="-25000">
                <a:latin typeface="Calibri" pitchFamily="34" charset="0"/>
              </a:rPr>
              <a:t>i</a:t>
            </a:r>
            <a:r>
              <a:rPr lang="en-US">
                <a:latin typeface="Calibri" pitchFamily="34" charset="0"/>
              </a:rPr>
              <a:t>,item</a:t>
            </a:r>
            <a:r>
              <a:rPr lang="en-US" baseline="-25000">
                <a:latin typeface="Calibri" pitchFamily="34" charset="0"/>
              </a:rPr>
              <a:t>3</a:t>
            </a:r>
            <a:r>
              <a:rPr lang="en-US">
                <a:latin typeface="Calibri" pitchFamily="34" charset="0"/>
              </a:rPr>
              <a:t>)].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E19E5-467A-C44E-B591-6EE11E42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Quick Aside for Project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4679462"/>
            <a:ext cx="4660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8442" cy="1371600"/>
          </a:xfrm>
        </p:spPr>
        <p:txBody>
          <a:bodyPr/>
          <a:lstStyle/>
          <a:p>
            <a:r>
              <a:rPr lang="en-US" dirty="0"/>
              <a:t>Approach #2: CF via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all entries </a:t>
            </a:r>
            <a:r>
              <a:rPr lang="en-US" dirty="0" err="1"/>
              <a:t>i</a:t>
            </a:r>
            <a:r>
              <a:rPr lang="en-US" dirty="0"/>
              <a:t>, j of ratings matrix</a:t>
            </a:r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: approximate as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User-specific weights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Item-specific weights</a:t>
            </a:r>
          </a:p>
          <a:p>
            <a:r>
              <a:rPr lang="en-US" dirty="0">
                <a:solidFill>
                  <a:schemeClr val="tx2"/>
                </a:solidFill>
              </a:rPr>
              <a:t>Hypothesis function</a:t>
            </a:r>
            <a:r>
              <a:rPr lang="en-US" dirty="0"/>
              <a:t>:       ???????????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Loss function</a:t>
            </a:r>
            <a:r>
              <a:rPr lang="en-US" dirty="0"/>
              <a:t>: least squares on observed entries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:      (S is observed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4" y="1738086"/>
            <a:ext cx="1714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3005300"/>
            <a:ext cx="12319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3" y="2571729"/>
            <a:ext cx="12700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3889468"/>
            <a:ext cx="56515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057" y="4775450"/>
            <a:ext cx="5397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186" y="5787618"/>
            <a:ext cx="46609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286" y="2090058"/>
            <a:ext cx="812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75829" cy="1371600"/>
          </a:xfrm>
        </p:spPr>
        <p:txBody>
          <a:bodyPr/>
          <a:lstStyle/>
          <a:p>
            <a:r>
              <a:rPr lang="en-US"/>
              <a:t>Optimization for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Matrix factorization is non-convex; we won’t go for perfect</a:t>
            </a:r>
          </a:p>
          <a:p>
            <a:r>
              <a:rPr lang="en-US" dirty="0"/>
              <a:t>Consider the objective </a:t>
            </a:r>
            <a:r>
              <a:rPr lang="en-US" dirty="0" err="1"/>
              <a:t>w.r.t</a:t>
            </a:r>
            <a:r>
              <a:rPr lang="en-US" dirty="0"/>
              <a:t>. a single term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a least squares problem!  Analytic solution (from earlier):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 (not optimal): repeatedly solve for all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until converged or bored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51579"/>
            <a:ext cx="49530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4239193"/>
            <a:ext cx="6172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Factorizing the ratings matrix X as</a:t>
            </a:r>
          </a:p>
          <a:p>
            <a:endParaRPr lang="en-US" dirty="0"/>
          </a:p>
          <a:p>
            <a:r>
              <a:rPr lang="en-US" dirty="0"/>
              <a:t>with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are only penalizing mismatches between UV and X at the </a:t>
            </a:r>
            <a:r>
              <a:rPr lang="en-US" dirty="0">
                <a:solidFill>
                  <a:schemeClr val="tx2"/>
                </a:solidFill>
              </a:rPr>
              <a:t>observed</a:t>
            </a:r>
            <a:r>
              <a:rPr lang="en-US" dirty="0"/>
              <a:t> entries in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2140857"/>
            <a:ext cx="54737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6" y="2785498"/>
            <a:ext cx="670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also performs a factorization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 more precisely</a:t>
            </a:r>
          </a:p>
          <a:p>
            <a:endParaRPr lang="en-US" dirty="0"/>
          </a:p>
          <a:p>
            <a:r>
              <a:rPr lang="en-US" dirty="0"/>
              <a:t>In PCA, all entries are observed (or imputed beforehand)</a:t>
            </a:r>
          </a:p>
          <a:p>
            <a:endParaRPr lang="en-US" dirty="0"/>
          </a:p>
          <a:p>
            <a:r>
              <a:rPr lang="en-US" dirty="0"/>
              <a:t>Simplifies the solution to PCA (which we can solve exactly via the SVD) versus CF via matrix factorization (which we cannot)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57" y="1723572"/>
            <a:ext cx="13716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3" y="2148114"/>
            <a:ext cx="3276601" cy="4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94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463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3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9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10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11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12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16845</TotalTime>
  <Words>3145</Words>
  <Application>Microsoft Macintosh PowerPoint</Application>
  <PresentationFormat>On-screen Show (4:3)</PresentationFormat>
  <Paragraphs>757</Paragraphs>
  <Slides>102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Arial Black</vt:lpstr>
      <vt:lpstr>Calibri</vt:lpstr>
      <vt:lpstr>Courier</vt:lpstr>
      <vt:lpstr>Symbol</vt:lpstr>
      <vt:lpstr>Times New Roman</vt:lpstr>
      <vt:lpstr>Wingdings</vt:lpstr>
      <vt:lpstr>Essential</vt:lpstr>
      <vt:lpstr>2_Essential</vt:lpstr>
      <vt:lpstr>Equation</vt:lpstr>
      <vt:lpstr>Word.Document.8</vt:lpstr>
      <vt:lpstr>Equation.3</vt:lpstr>
      <vt:lpstr>Introduction to  Data Science</vt:lpstr>
      <vt:lpstr>Quick Recap from last class …</vt:lpstr>
      <vt:lpstr>Random Forests</vt:lpstr>
      <vt:lpstr>Bagging</vt:lpstr>
      <vt:lpstr>PowerPoint Presentation</vt:lpstr>
      <vt:lpstr>Random Attribute selection</vt:lpstr>
      <vt:lpstr>Random forests in scikit-learn</vt:lpstr>
      <vt:lpstr>Quick Aside for Project #3</vt:lpstr>
      <vt:lpstr>Quick Aside for Project #3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K-Means</vt:lpstr>
      <vt:lpstr>PowerPoint Presentation</vt:lpstr>
      <vt:lpstr>A (Lucky) example</vt:lpstr>
      <vt:lpstr>A (Lucky) example</vt:lpstr>
      <vt:lpstr>A (Lucky)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Python</vt:lpstr>
      <vt:lpstr>How to use PCA &amp; Friends in practice</vt:lpstr>
      <vt:lpstr>Recommender Systems &amp; Collaborative filtering</vt:lpstr>
      <vt:lpstr>Netflix Prize</vt:lpstr>
      <vt:lpstr>Recommender Systems</vt:lpstr>
      <vt:lpstr>Prediction</vt:lpstr>
      <vt:lpstr>Collaborative filtering</vt:lpstr>
      <vt:lpstr>Matrix view</vt:lpstr>
      <vt:lpstr>Approaches to CF</vt:lpstr>
      <vt:lpstr>Approach #1: Item-based CF Ex: infer (user 1, item 3)</vt:lpstr>
      <vt:lpstr>How to Calculate Similarity (ItemS 3 and 5)?</vt:lpstr>
      <vt:lpstr>Similarity between Items</vt:lpstr>
      <vt:lpstr>Similarity between items</vt:lpstr>
      <vt:lpstr>Prediction: Calculating ranking r(user1,item3)</vt:lpstr>
      <vt:lpstr>Approach #2: CF via Matrix factorization</vt:lpstr>
      <vt:lpstr>Optimization for CF</vt:lpstr>
      <vt:lpstr>What are we doing?</vt:lpstr>
      <vt:lpstr>Isn’t this just PCA?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2027</cp:revision>
  <cp:lastPrinted>2019-09-11T18:15:05Z</cp:lastPrinted>
  <dcterms:created xsi:type="dcterms:W3CDTF">2013-03-05T15:39:19Z</dcterms:created>
  <dcterms:modified xsi:type="dcterms:W3CDTF">2021-11-07T22:56:56Z</dcterms:modified>
</cp:coreProperties>
</file>